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8288000" cy="10287000"/>
  <p:notesSz cx="6858000" cy="9144000"/>
  <p:embeddedFontLst>
    <p:embeddedFont>
      <p:font typeface="Calibri" pitchFamily="34" charset="0"/>
      <p:regular r:id="rId14"/>
      <p:bold r:id="rId15"/>
      <p:italic r:id="rId16"/>
      <p:boldItalic r:id="rId17"/>
    </p:embeddedFont>
    <p:embeddedFont>
      <p:font typeface="Open Sans Light Bold" charset="0"/>
      <p:regular r:id="rId18"/>
    </p:embeddedFont>
    <p:embeddedFont>
      <p:font typeface="Open Sans Extra Bold" charset="0"/>
      <p:regular r:id="rId19"/>
    </p:embeddedFont>
    <p:embeddedFont>
      <p:font typeface="Montserrat Classic" charset="0"/>
      <p:regular r:id="rId20"/>
    </p:embeddedFont>
    <p:embeddedFont>
      <p:font typeface="Source Serif Pro" charset="0"/>
      <p:regular r:id="rId21"/>
    </p:embeddedFont>
    <p:embeddedFont>
      <p:font typeface="Open Sans Light" charset="0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>
        <p:scale>
          <a:sx n="48" d="100"/>
          <a:sy n="48" d="100"/>
        </p:scale>
        <p:origin x="-552" y="2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3A66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-2178523" y="2406567"/>
            <a:ext cx="22645045" cy="53375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622"/>
              </a:lnSpc>
            </a:pPr>
            <a:r>
              <a:rPr lang="en-US" sz="9748">
                <a:solidFill>
                  <a:srgbClr val="FFFFFF"/>
                </a:solidFill>
                <a:latin typeface="Open Sans Extra Bold"/>
              </a:rPr>
              <a:t>Balancing interests in the multistakeholder system</a:t>
            </a:r>
          </a:p>
          <a:p>
            <a:pPr algn="ctr">
              <a:lnSpc>
                <a:spcPts val="13601"/>
              </a:lnSpc>
              <a:spcBef>
                <a:spcPct val="0"/>
              </a:spcBef>
            </a:pPr>
            <a:endParaRPr lang="en-US" sz="9748">
              <a:solidFill>
                <a:srgbClr val="FFFFFF"/>
              </a:solidFill>
              <a:latin typeface="Open Sans Extra Bold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501328" y="7000642"/>
            <a:ext cx="17285345" cy="7450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2"/>
              </a:lnSpc>
              <a:spcBef>
                <a:spcPct val="0"/>
              </a:spcBef>
            </a:pPr>
            <a:r>
              <a:rPr lang="en-US" sz="4194">
                <a:solidFill>
                  <a:srgbClr val="FFFFFF"/>
                </a:solidFill>
                <a:latin typeface="Open Sans Light"/>
              </a:rPr>
              <a:t>Analysis of ICANN's decision-making process based on the .Amazon case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735218" y="0"/>
            <a:ext cx="9552782" cy="10287000"/>
            <a:chOff x="0" y="0"/>
            <a:chExt cx="467306" cy="50322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67306" cy="503223"/>
            </a:xfrm>
            <a:custGeom>
              <a:avLst/>
              <a:gdLst/>
              <a:ahLst/>
              <a:cxnLst/>
              <a:rect l="l" t="t" r="r" b="b"/>
              <a:pathLst>
                <a:path w="467306" h="503223">
                  <a:moveTo>
                    <a:pt x="0" y="0"/>
                  </a:moveTo>
                  <a:lnTo>
                    <a:pt x="467306" y="0"/>
                  </a:lnTo>
                  <a:lnTo>
                    <a:pt x="467306" y="503223"/>
                  </a:lnTo>
                  <a:lnTo>
                    <a:pt x="0" y="503223"/>
                  </a:lnTo>
                  <a:close/>
                </a:path>
              </a:pathLst>
            </a:custGeom>
            <a:solidFill>
              <a:srgbClr val="B3A66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50"/>
                </a:lnSpc>
              </a:pPr>
              <a:endParaRPr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300054" y="1326876"/>
            <a:ext cx="6459331" cy="6459331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1134640" y="8036180"/>
            <a:ext cx="6624745" cy="10643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300"/>
              </a:lnSpc>
            </a:pPr>
            <a:r>
              <a:rPr lang="en-US" sz="5929" dirty="0">
                <a:solidFill>
                  <a:srgbClr val="B3A66F"/>
                </a:solidFill>
                <a:latin typeface="Open Sans Extra Bold"/>
              </a:rPr>
              <a:t>Carolina </a:t>
            </a:r>
            <a:r>
              <a:rPr lang="en-US" sz="5929" dirty="0" err="1" smtClean="0">
                <a:solidFill>
                  <a:srgbClr val="B3A66F"/>
                </a:solidFill>
                <a:latin typeface="Open Sans Extra Bold"/>
              </a:rPr>
              <a:t>Gomide</a:t>
            </a:r>
            <a:endParaRPr lang="en-US" sz="5929" dirty="0">
              <a:solidFill>
                <a:srgbClr val="B3A66F"/>
              </a:solidFill>
              <a:latin typeface="Open Sans Extra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9144000" y="1408783"/>
            <a:ext cx="9732671" cy="7992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82715" lvl="1" indent="-491357">
              <a:lnSpc>
                <a:spcPts val="6372"/>
              </a:lnSpc>
              <a:buFont typeface="Arial"/>
              <a:buChar char="•"/>
            </a:pPr>
            <a:r>
              <a:rPr lang="en-US" sz="4551">
                <a:solidFill>
                  <a:srgbClr val="FFFFFF"/>
                </a:solidFill>
                <a:latin typeface="Open Sans Light"/>
              </a:rPr>
              <a:t>Brazilian </a:t>
            </a:r>
          </a:p>
          <a:p>
            <a:pPr>
              <a:lnSpc>
                <a:spcPts val="6372"/>
              </a:lnSpc>
            </a:pPr>
            <a:endParaRPr lang="en-US" sz="4551">
              <a:solidFill>
                <a:srgbClr val="FFFFFF"/>
              </a:solidFill>
              <a:latin typeface="Open Sans Light"/>
            </a:endParaRPr>
          </a:p>
          <a:p>
            <a:pPr marL="982715" lvl="1" indent="-491357">
              <a:lnSpc>
                <a:spcPts val="6372"/>
              </a:lnSpc>
              <a:buFont typeface="Arial"/>
              <a:buChar char="•"/>
            </a:pPr>
            <a:r>
              <a:rPr lang="en-US" sz="4551">
                <a:solidFill>
                  <a:srgbClr val="FFFFFF"/>
                </a:solidFill>
                <a:latin typeface="Open Sans Light"/>
              </a:rPr>
              <a:t>Lawyer </a:t>
            </a:r>
          </a:p>
          <a:p>
            <a:pPr>
              <a:lnSpc>
                <a:spcPts val="6372"/>
              </a:lnSpc>
            </a:pPr>
            <a:endParaRPr lang="en-US" sz="4551">
              <a:solidFill>
                <a:srgbClr val="FFFFFF"/>
              </a:solidFill>
              <a:latin typeface="Open Sans Light"/>
            </a:endParaRPr>
          </a:p>
          <a:p>
            <a:pPr marL="982715" lvl="1" indent="-491357">
              <a:lnSpc>
                <a:spcPts val="6372"/>
              </a:lnSpc>
              <a:buFont typeface="Arial"/>
              <a:buChar char="•"/>
            </a:pPr>
            <a:r>
              <a:rPr lang="en-US" sz="4551">
                <a:solidFill>
                  <a:srgbClr val="FFFFFF"/>
                </a:solidFill>
                <a:latin typeface="Open Sans Light"/>
              </a:rPr>
              <a:t>Master's student at the  University of São Paulo.</a:t>
            </a:r>
          </a:p>
          <a:p>
            <a:pPr>
              <a:lnSpc>
                <a:spcPts val="6372"/>
              </a:lnSpc>
            </a:pPr>
            <a:endParaRPr lang="en-US" sz="4551">
              <a:solidFill>
                <a:srgbClr val="FFFFFF"/>
              </a:solidFill>
              <a:latin typeface="Open Sans Light"/>
            </a:endParaRPr>
          </a:p>
          <a:p>
            <a:pPr>
              <a:lnSpc>
                <a:spcPts val="6372"/>
              </a:lnSpc>
            </a:pPr>
            <a:r>
              <a:rPr lang="en-US" sz="4551">
                <a:solidFill>
                  <a:srgbClr val="FFFFFF"/>
                </a:solidFill>
                <a:latin typeface="Open Sans Light"/>
              </a:rPr>
              <a:t>Internet content moderation</a:t>
            </a:r>
          </a:p>
          <a:p>
            <a:pPr>
              <a:lnSpc>
                <a:spcPts val="6372"/>
              </a:lnSpc>
            </a:pPr>
            <a:r>
              <a:rPr lang="en-US" sz="4551">
                <a:solidFill>
                  <a:srgbClr val="FFFFFF"/>
                </a:solidFill>
                <a:latin typeface="Open Sans Light"/>
              </a:rPr>
              <a:t>Digital sovereignty</a:t>
            </a:r>
          </a:p>
          <a:p>
            <a:pPr>
              <a:lnSpc>
                <a:spcPts val="6372"/>
              </a:lnSpc>
            </a:pPr>
            <a:r>
              <a:rPr lang="en-US" sz="4551">
                <a:solidFill>
                  <a:srgbClr val="FFFFFF"/>
                </a:solidFill>
                <a:latin typeface="Open Sans Light"/>
              </a:rPr>
              <a:t>Role of agents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1940020">
            <a:off x="9442592" y="-2028584"/>
            <a:ext cx="10272192" cy="17073825"/>
            <a:chOff x="0" y="0"/>
            <a:chExt cx="502499" cy="83522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02499" cy="835223"/>
            </a:xfrm>
            <a:custGeom>
              <a:avLst/>
              <a:gdLst/>
              <a:ahLst/>
              <a:cxnLst/>
              <a:rect l="l" t="t" r="r" b="b"/>
              <a:pathLst>
                <a:path w="502499" h="835223">
                  <a:moveTo>
                    <a:pt x="0" y="0"/>
                  </a:moveTo>
                  <a:lnTo>
                    <a:pt x="502499" y="0"/>
                  </a:lnTo>
                  <a:lnTo>
                    <a:pt x="502499" y="835223"/>
                  </a:lnTo>
                  <a:lnTo>
                    <a:pt x="0" y="835223"/>
                  </a:lnTo>
                  <a:close/>
                </a:path>
              </a:pathLst>
            </a:custGeom>
            <a:solidFill>
              <a:srgbClr val="B3A66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812800" cy="8794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00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174612" y="7279775"/>
            <a:ext cx="7439174" cy="19818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473"/>
              </a:lnSpc>
              <a:spcBef>
                <a:spcPct val="0"/>
              </a:spcBef>
            </a:pPr>
            <a:r>
              <a:rPr lang="en-US" sz="10982">
                <a:solidFill>
                  <a:srgbClr val="FFFFFF"/>
                </a:solidFill>
                <a:latin typeface="Montserrat Classic"/>
              </a:rPr>
              <a:t>SUMMARY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747114" y="2086598"/>
            <a:ext cx="16854996" cy="6028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63098" lvl="1" indent="-531549">
              <a:lnSpc>
                <a:spcPts val="6893"/>
              </a:lnSpc>
              <a:buFont typeface="Arial"/>
              <a:buChar char="•"/>
            </a:pPr>
            <a:r>
              <a:rPr lang="en-US" sz="4924">
                <a:solidFill>
                  <a:srgbClr val="B3A66F"/>
                </a:solidFill>
                <a:latin typeface="Open Sans Light Bold"/>
              </a:rPr>
              <a:t>Research agenda</a:t>
            </a:r>
          </a:p>
          <a:p>
            <a:pPr>
              <a:lnSpc>
                <a:spcPts val="6893"/>
              </a:lnSpc>
            </a:pPr>
            <a:endParaRPr lang="en-US" sz="4924">
              <a:solidFill>
                <a:srgbClr val="B3A66F"/>
              </a:solidFill>
              <a:latin typeface="Open Sans Light Bold"/>
            </a:endParaRPr>
          </a:p>
          <a:p>
            <a:pPr marL="1063098" lvl="1" indent="-531549">
              <a:lnSpc>
                <a:spcPts val="6893"/>
              </a:lnSpc>
              <a:buFont typeface="Arial"/>
              <a:buChar char="•"/>
            </a:pPr>
            <a:r>
              <a:rPr lang="en-US" sz="4924">
                <a:solidFill>
                  <a:srgbClr val="B3A66F"/>
                </a:solidFill>
                <a:latin typeface="Open Sans Light Bold"/>
              </a:rPr>
              <a:t> Case analysis</a:t>
            </a:r>
          </a:p>
          <a:p>
            <a:pPr>
              <a:lnSpc>
                <a:spcPts val="6893"/>
              </a:lnSpc>
            </a:pPr>
            <a:endParaRPr lang="en-US" sz="4924">
              <a:solidFill>
                <a:srgbClr val="B3A66F"/>
              </a:solidFill>
              <a:latin typeface="Open Sans Light Bold"/>
            </a:endParaRPr>
          </a:p>
          <a:p>
            <a:pPr marL="1063098" lvl="1" indent="-531549">
              <a:lnSpc>
                <a:spcPts val="6893"/>
              </a:lnSpc>
              <a:buFont typeface="Arial"/>
              <a:buChar char="•"/>
            </a:pPr>
            <a:r>
              <a:rPr lang="en-US" sz="4924">
                <a:solidFill>
                  <a:srgbClr val="B3A66F"/>
                </a:solidFill>
                <a:latin typeface="Open Sans Light Bold"/>
              </a:rPr>
              <a:t>Conclusion</a:t>
            </a:r>
          </a:p>
          <a:p>
            <a:pPr>
              <a:lnSpc>
                <a:spcPts val="6893"/>
              </a:lnSpc>
            </a:pPr>
            <a:endParaRPr lang="en-US" sz="4924">
              <a:solidFill>
                <a:srgbClr val="B3A66F"/>
              </a:solidFill>
              <a:latin typeface="Open Sans Light Bold"/>
            </a:endParaRPr>
          </a:p>
          <a:p>
            <a:pPr marL="1063098" lvl="1" indent="-531549">
              <a:lnSpc>
                <a:spcPts val="6893"/>
              </a:lnSpc>
              <a:buFont typeface="Arial"/>
              <a:buChar char="•"/>
            </a:pPr>
            <a:r>
              <a:rPr lang="en-US" sz="4924">
                <a:solidFill>
                  <a:srgbClr val="B3A66F"/>
                </a:solidFill>
                <a:latin typeface="Open Sans Light Bold"/>
              </a:rPr>
              <a:t>Questions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934792" y="2982595"/>
            <a:ext cx="14929975" cy="7323455"/>
            <a:chOff x="0" y="0"/>
            <a:chExt cx="730350" cy="35825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30350" cy="358251"/>
            </a:xfrm>
            <a:custGeom>
              <a:avLst/>
              <a:gdLst/>
              <a:ahLst/>
              <a:cxnLst/>
              <a:rect l="l" t="t" r="r" b="b"/>
              <a:pathLst>
                <a:path w="730350" h="358251">
                  <a:moveTo>
                    <a:pt x="0" y="0"/>
                  </a:moveTo>
                  <a:lnTo>
                    <a:pt x="730350" y="0"/>
                  </a:lnTo>
                  <a:lnTo>
                    <a:pt x="730350" y="358251"/>
                  </a:lnTo>
                  <a:lnTo>
                    <a:pt x="0" y="358251"/>
                  </a:lnTo>
                  <a:close/>
                </a:path>
              </a:pathLst>
            </a:custGeom>
            <a:solidFill>
              <a:srgbClr val="B3A66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812800" cy="8794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00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3051423" y="362082"/>
            <a:ext cx="12185154" cy="19818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473"/>
              </a:lnSpc>
              <a:spcBef>
                <a:spcPct val="0"/>
              </a:spcBef>
            </a:pPr>
            <a:r>
              <a:rPr lang="en-US" sz="10982">
                <a:solidFill>
                  <a:srgbClr val="B3A66F"/>
                </a:solidFill>
                <a:latin typeface="Montserrat Classic"/>
              </a:rPr>
              <a:t>Research Agenda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934792" y="3860775"/>
            <a:ext cx="14418416" cy="5397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53"/>
              </a:lnSpc>
            </a:pPr>
            <a:r>
              <a:rPr lang="en-US" sz="4324">
                <a:solidFill>
                  <a:srgbClr val="FFFFFF"/>
                </a:solidFill>
                <a:latin typeface="Open Sans Light Bold"/>
              </a:rPr>
              <a:t>Balance of local particularities in </a:t>
            </a:r>
          </a:p>
          <a:p>
            <a:pPr algn="ctr">
              <a:lnSpc>
                <a:spcPts val="6053"/>
              </a:lnSpc>
            </a:pPr>
            <a:r>
              <a:rPr lang="en-US" sz="4324">
                <a:solidFill>
                  <a:srgbClr val="FFFFFF"/>
                </a:solidFill>
                <a:latin typeface="Open Sans Light Bold"/>
              </a:rPr>
              <a:t>global governance</a:t>
            </a:r>
          </a:p>
          <a:p>
            <a:pPr>
              <a:lnSpc>
                <a:spcPts val="6053"/>
              </a:lnSpc>
            </a:pPr>
            <a:endParaRPr lang="en-US" sz="4324">
              <a:solidFill>
                <a:srgbClr val="FFFFFF"/>
              </a:solidFill>
              <a:latin typeface="Open Sans Light Bold"/>
            </a:endParaRPr>
          </a:p>
          <a:p>
            <a:pPr algn="ctr">
              <a:lnSpc>
                <a:spcPts val="6053"/>
              </a:lnSpc>
            </a:pPr>
            <a:r>
              <a:rPr lang="en-US" sz="4324">
                <a:solidFill>
                  <a:srgbClr val="FFFFFF"/>
                </a:solidFill>
                <a:latin typeface="Open Sans Light"/>
              </a:rPr>
              <a:t>How the difficulty of balancing multiple interests within global polices could result in a fragmentation of the Internet in the name of digital sovereignty</a:t>
            </a:r>
          </a:p>
          <a:p>
            <a:pPr algn="ctr">
              <a:lnSpc>
                <a:spcPts val="6893"/>
              </a:lnSpc>
            </a:pPr>
            <a:endParaRPr lang="en-US" sz="4324">
              <a:solidFill>
                <a:srgbClr val="FFFFFF"/>
              </a:solidFill>
              <a:latin typeface="Open Sans 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0000">
            <a:off x="2165858" y="1781824"/>
            <a:ext cx="1492613" cy="4576607"/>
            <a:chOff x="0" y="0"/>
            <a:chExt cx="73016" cy="22388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3016" cy="223880"/>
            </a:xfrm>
            <a:custGeom>
              <a:avLst/>
              <a:gdLst/>
              <a:ahLst/>
              <a:cxnLst/>
              <a:rect l="l" t="t" r="r" b="b"/>
              <a:pathLst>
                <a:path w="73016" h="223880">
                  <a:moveTo>
                    <a:pt x="0" y="0"/>
                  </a:moveTo>
                  <a:lnTo>
                    <a:pt x="73016" y="0"/>
                  </a:lnTo>
                  <a:lnTo>
                    <a:pt x="73016" y="223880"/>
                  </a:lnTo>
                  <a:lnTo>
                    <a:pt x="0" y="223880"/>
                  </a:lnTo>
                  <a:close/>
                </a:path>
              </a:pathLst>
            </a:custGeom>
            <a:solidFill>
              <a:srgbClr val="B3A66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812800" cy="8794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00"/>
                </a:lnSpc>
              </a:pPr>
              <a:endParaRPr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5449583" y="3220080"/>
            <a:ext cx="1317200" cy="553224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4557007" y="110767"/>
            <a:ext cx="9783812" cy="19507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198"/>
              </a:lnSpc>
              <a:spcBef>
                <a:spcPct val="0"/>
              </a:spcBef>
            </a:pPr>
            <a:r>
              <a:rPr lang="en-US" sz="10798">
                <a:solidFill>
                  <a:srgbClr val="B3A66F"/>
                </a:solidFill>
                <a:latin typeface="Montserrat Classic"/>
              </a:rPr>
              <a:t>.Amazon case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49794" y="8136523"/>
            <a:ext cx="21176030" cy="21145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915"/>
              </a:lnSpc>
            </a:pPr>
            <a:endParaRPr/>
          </a:p>
          <a:p>
            <a:pPr>
              <a:lnSpc>
                <a:spcPts val="3675"/>
              </a:lnSpc>
            </a:pPr>
            <a:r>
              <a:rPr lang="en-US" sz="2625">
                <a:solidFill>
                  <a:srgbClr val="B3A66F"/>
                </a:solidFill>
                <a:latin typeface="Open Sans Light Bold"/>
              </a:rPr>
              <a:t>*Amazon Cooperation Treaty Organization - formed by the eight Amazonian countries: </a:t>
            </a:r>
          </a:p>
          <a:p>
            <a:pPr>
              <a:lnSpc>
                <a:spcPts val="3675"/>
              </a:lnSpc>
            </a:pPr>
            <a:r>
              <a:rPr lang="en-US" sz="2625">
                <a:solidFill>
                  <a:srgbClr val="B3A66F"/>
                </a:solidFill>
                <a:latin typeface="Open Sans Light Bold"/>
              </a:rPr>
              <a:t>Bolivia, Brazil, Colombia, Ecuador, Guyana, Peru, Suriname, and Venezuela.</a:t>
            </a:r>
          </a:p>
          <a:p>
            <a:pPr>
              <a:lnSpc>
                <a:spcPts val="3535"/>
              </a:lnSpc>
            </a:pPr>
            <a:endParaRPr lang="en-US" sz="2625">
              <a:solidFill>
                <a:srgbClr val="B3A66F"/>
              </a:solidFill>
              <a:latin typeface="Open Sans Light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501220" y="3633687"/>
            <a:ext cx="2821887" cy="730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67"/>
              </a:lnSpc>
              <a:spcBef>
                <a:spcPct val="0"/>
              </a:spcBef>
            </a:pPr>
            <a:r>
              <a:rPr lang="en-US" sz="4044">
                <a:solidFill>
                  <a:srgbClr val="FFFFFF"/>
                </a:solidFill>
                <a:latin typeface="Source Serif Pro"/>
              </a:rPr>
              <a:t>Opportunity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43996" y="3143880"/>
            <a:ext cx="6948488" cy="1596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87"/>
              </a:lnSpc>
              <a:spcBef>
                <a:spcPct val="0"/>
              </a:spcBef>
            </a:pPr>
            <a:r>
              <a:rPr lang="en-US" sz="2858">
                <a:solidFill>
                  <a:srgbClr val="B3A66F"/>
                </a:solidFill>
                <a:latin typeface="Open Sans Light Bold"/>
              </a:rPr>
              <a:t>Latin America and Caribbean meeting </a:t>
            </a:r>
          </a:p>
          <a:p>
            <a:pPr>
              <a:lnSpc>
                <a:spcPts val="4287"/>
              </a:lnSpc>
              <a:spcBef>
                <a:spcPct val="0"/>
              </a:spcBef>
            </a:pPr>
            <a:endParaRPr lang="en-US" sz="2858">
              <a:solidFill>
                <a:srgbClr val="B3A66F"/>
              </a:solidFill>
              <a:latin typeface="Open Sans Light Bold"/>
            </a:endParaRPr>
          </a:p>
          <a:p>
            <a:pPr>
              <a:lnSpc>
                <a:spcPts val="4287"/>
              </a:lnSpc>
              <a:spcBef>
                <a:spcPct val="0"/>
              </a:spcBef>
            </a:pPr>
            <a:r>
              <a:rPr lang="en-US" sz="2858">
                <a:solidFill>
                  <a:srgbClr val="B3A66F"/>
                </a:solidFill>
                <a:latin typeface="Open Sans Light Bold"/>
              </a:rPr>
              <a:t>ICANN's decision-making process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343996" y="5816559"/>
            <a:ext cx="9643633" cy="27571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87"/>
              </a:lnSpc>
              <a:spcBef>
                <a:spcPct val="0"/>
              </a:spcBef>
            </a:pPr>
            <a:r>
              <a:rPr lang="en-US" sz="2858" dirty="0">
                <a:solidFill>
                  <a:srgbClr val="B3A66F"/>
                </a:solidFill>
                <a:latin typeface="Open Sans Light Bold"/>
              </a:rPr>
              <a:t>Regional representation  </a:t>
            </a:r>
          </a:p>
          <a:p>
            <a:pPr>
              <a:lnSpc>
                <a:spcPts val="4287"/>
              </a:lnSpc>
              <a:spcBef>
                <a:spcPct val="0"/>
              </a:spcBef>
            </a:pPr>
            <a:r>
              <a:rPr lang="en-US" sz="2858" dirty="0">
                <a:solidFill>
                  <a:srgbClr val="B3A66F"/>
                </a:solidFill>
                <a:latin typeface="Open Sans Light"/>
              </a:rPr>
              <a:t>One </a:t>
            </a:r>
            <a:r>
              <a:rPr lang="en-US" sz="2858" dirty="0" smtClean="0">
                <a:solidFill>
                  <a:srgbClr val="B3A66F"/>
                </a:solidFill>
                <a:latin typeface="Open Sans Light"/>
              </a:rPr>
              <a:t>World</a:t>
            </a:r>
            <a:r>
              <a:rPr lang="en-US" sz="2858" dirty="0">
                <a:solidFill>
                  <a:srgbClr val="B3A66F"/>
                </a:solidFill>
                <a:latin typeface="Open Sans Light"/>
              </a:rPr>
              <a:t>, One Internet</a:t>
            </a:r>
          </a:p>
          <a:p>
            <a:pPr>
              <a:lnSpc>
                <a:spcPts val="4287"/>
              </a:lnSpc>
              <a:spcBef>
                <a:spcPct val="0"/>
              </a:spcBef>
            </a:pPr>
            <a:endParaRPr lang="en-US" sz="2858" dirty="0">
              <a:solidFill>
                <a:srgbClr val="B3A66F"/>
              </a:solidFill>
              <a:latin typeface="Open Sans Light"/>
            </a:endParaRPr>
          </a:p>
          <a:p>
            <a:pPr>
              <a:lnSpc>
                <a:spcPts val="4287"/>
              </a:lnSpc>
              <a:spcBef>
                <a:spcPct val="0"/>
              </a:spcBef>
            </a:pPr>
            <a:r>
              <a:rPr lang="en-US" sz="2858" dirty="0">
                <a:solidFill>
                  <a:srgbClr val="B3A66F"/>
                </a:solidFill>
                <a:latin typeface="Open Sans Light Bold"/>
              </a:rPr>
              <a:t>Multiple interest and important agents - </a:t>
            </a:r>
          </a:p>
          <a:p>
            <a:pPr>
              <a:lnSpc>
                <a:spcPts val="4287"/>
              </a:lnSpc>
              <a:spcBef>
                <a:spcPct val="0"/>
              </a:spcBef>
            </a:pPr>
            <a:r>
              <a:rPr lang="en-US" sz="2858" dirty="0">
                <a:solidFill>
                  <a:srgbClr val="B3A66F"/>
                </a:solidFill>
                <a:latin typeface="Open Sans Light"/>
              </a:rPr>
              <a:t>Amazon </a:t>
            </a:r>
            <a:r>
              <a:rPr lang="en-US" sz="2858" dirty="0" err="1">
                <a:solidFill>
                  <a:srgbClr val="B3A66F"/>
                </a:solidFill>
                <a:latin typeface="Open Sans Light"/>
              </a:rPr>
              <a:t>inc</a:t>
            </a:r>
            <a:r>
              <a:rPr lang="en-US" sz="2858" dirty="0">
                <a:solidFill>
                  <a:srgbClr val="B3A66F"/>
                </a:solidFill>
                <a:latin typeface="Open Sans Light"/>
              </a:rPr>
              <a:t> and ACTO*</a:t>
            </a: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5451707" y="4263210"/>
            <a:ext cx="1317200" cy="553224"/>
          </a:xfrm>
          <a:prstGeom prst="rect">
            <a:avLst/>
          </a:prstGeom>
        </p:spPr>
      </p:pic>
      <p:grpSp>
        <p:nvGrpSpPr>
          <p:cNvPr id="12" name="Group 12"/>
          <p:cNvGrpSpPr/>
          <p:nvPr/>
        </p:nvGrpSpPr>
        <p:grpSpPr>
          <a:xfrm rot="5400000">
            <a:off x="1778228" y="4842133"/>
            <a:ext cx="2267872" cy="4576607"/>
            <a:chOff x="0" y="0"/>
            <a:chExt cx="110941" cy="22388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10941" cy="223880"/>
            </a:xfrm>
            <a:custGeom>
              <a:avLst/>
              <a:gdLst/>
              <a:ahLst/>
              <a:cxnLst/>
              <a:rect l="l" t="t" r="r" b="b"/>
              <a:pathLst>
                <a:path w="110941" h="223880">
                  <a:moveTo>
                    <a:pt x="0" y="0"/>
                  </a:moveTo>
                  <a:lnTo>
                    <a:pt x="110941" y="0"/>
                  </a:lnTo>
                  <a:lnTo>
                    <a:pt x="110941" y="223880"/>
                  </a:lnTo>
                  <a:lnTo>
                    <a:pt x="0" y="223880"/>
                  </a:lnTo>
                  <a:close/>
                </a:path>
              </a:pathLst>
            </a:custGeom>
            <a:solidFill>
              <a:srgbClr val="B3A66F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66675"/>
              <a:ext cx="812800" cy="8794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00"/>
                </a:lnSpc>
              </a:pPr>
              <a:endParaRPr/>
            </a:p>
          </p:txBody>
        </p:sp>
      </p:grpSp>
      <p:pic>
        <p:nvPicPr>
          <p:cNvPr id="15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5449583" y="5892759"/>
            <a:ext cx="1317200" cy="553224"/>
          </a:xfrm>
          <a:prstGeom prst="rect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1501220" y="6707911"/>
            <a:ext cx="2673645" cy="7822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067"/>
              </a:lnSpc>
              <a:spcBef>
                <a:spcPct val="0"/>
              </a:spcBef>
            </a:pPr>
            <a:r>
              <a:rPr lang="en-US" sz="4044" dirty="0">
                <a:solidFill>
                  <a:srgbClr val="FFFFFF"/>
                </a:solidFill>
                <a:latin typeface="Source Serif Pro"/>
              </a:rPr>
              <a:t>Challenges</a:t>
            </a:r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5451707" y="7608033"/>
            <a:ext cx="1317200" cy="5532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0000">
            <a:off x="8134471" y="-8134471"/>
            <a:ext cx="2247920" cy="18516863"/>
            <a:chOff x="0" y="0"/>
            <a:chExt cx="109965" cy="90581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9965" cy="905814"/>
            </a:xfrm>
            <a:custGeom>
              <a:avLst/>
              <a:gdLst/>
              <a:ahLst/>
              <a:cxnLst/>
              <a:rect l="l" t="t" r="r" b="b"/>
              <a:pathLst>
                <a:path w="109965" h="905814">
                  <a:moveTo>
                    <a:pt x="0" y="0"/>
                  </a:moveTo>
                  <a:lnTo>
                    <a:pt x="109965" y="0"/>
                  </a:lnTo>
                  <a:lnTo>
                    <a:pt x="109965" y="905814"/>
                  </a:lnTo>
                  <a:lnTo>
                    <a:pt x="0" y="905814"/>
                  </a:lnTo>
                  <a:close/>
                </a:path>
              </a:pathLst>
            </a:custGeom>
            <a:solidFill>
              <a:srgbClr val="B3A66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812800" cy="8794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00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4438469" y="231813"/>
            <a:ext cx="9411063" cy="1536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59"/>
              </a:lnSpc>
              <a:spcBef>
                <a:spcPct val="0"/>
              </a:spcBef>
            </a:pPr>
            <a:r>
              <a:rPr lang="en-US" sz="8506">
                <a:solidFill>
                  <a:srgbClr val="FFFFFF"/>
                </a:solidFill>
                <a:latin typeface="Montserrat Classic"/>
              </a:rPr>
              <a:t>The case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350489" y="3162320"/>
            <a:ext cx="14961893" cy="7285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31716" lvl="1" indent="-465858">
              <a:lnSpc>
                <a:spcPts val="6041"/>
              </a:lnSpc>
              <a:buFont typeface="Arial"/>
              <a:buChar char="•"/>
            </a:pPr>
            <a:r>
              <a:rPr lang="en-US" sz="4315" dirty="0">
                <a:solidFill>
                  <a:srgbClr val="B3A66F"/>
                </a:solidFill>
                <a:latin typeface="Open Sans Extra Bold"/>
              </a:rPr>
              <a:t>In 2012, Amazon applied for a new </a:t>
            </a:r>
            <a:r>
              <a:rPr lang="en-US" sz="4315" dirty="0" err="1">
                <a:solidFill>
                  <a:srgbClr val="B3A66F"/>
                </a:solidFill>
                <a:latin typeface="Open Sans Extra Bold"/>
              </a:rPr>
              <a:t>gTLD</a:t>
            </a:r>
            <a:r>
              <a:rPr lang="en-US" sz="4315" dirty="0">
                <a:solidFill>
                  <a:srgbClr val="B3A66F"/>
                </a:solidFill>
                <a:latin typeface="Open Sans Extra Bold"/>
              </a:rPr>
              <a:t>:  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350489" y="5707546"/>
            <a:ext cx="14185263" cy="7285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31716" lvl="1" indent="-465858">
              <a:lnSpc>
                <a:spcPts val="6041"/>
              </a:lnSpc>
              <a:buFont typeface="Arial"/>
              <a:buChar char="•"/>
            </a:pPr>
            <a:r>
              <a:rPr lang="en-US" sz="4315" dirty="0">
                <a:solidFill>
                  <a:srgbClr val="B3A66F"/>
                </a:solidFill>
                <a:latin typeface="Open Sans Extra Bold"/>
              </a:rPr>
              <a:t>Brazil and Peru objected  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519868" y="6766602"/>
            <a:ext cx="11846503" cy="24109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744"/>
              </a:lnSpc>
              <a:spcBef>
                <a:spcPct val="0"/>
              </a:spcBef>
            </a:pPr>
            <a:r>
              <a:rPr lang="en-US" sz="3162" dirty="0">
                <a:solidFill>
                  <a:srgbClr val="B3A66F"/>
                </a:solidFill>
                <a:latin typeface="Source Serif Pro"/>
              </a:rPr>
              <a:t>Granting exclusive rights to a private company would prevent the use  of  this  domain  for  purposes  of  public  interest  related  to  the  protection of the  Amazon  biome and the  population inhabiting that geographical region.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276600" y="4171393"/>
            <a:ext cx="13259152" cy="6027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744"/>
              </a:lnSpc>
              <a:spcBef>
                <a:spcPct val="0"/>
              </a:spcBef>
            </a:pPr>
            <a:r>
              <a:rPr lang="en-US" sz="3162" dirty="0">
                <a:solidFill>
                  <a:srgbClr val="B3A66F"/>
                </a:solidFill>
                <a:latin typeface="Source Serif Pro"/>
              </a:rPr>
              <a:t>.amazon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0000">
            <a:off x="7785285" y="-7910309"/>
            <a:ext cx="2565028" cy="18440402"/>
            <a:chOff x="0" y="0"/>
            <a:chExt cx="125477" cy="90581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5477" cy="905814"/>
            </a:xfrm>
            <a:custGeom>
              <a:avLst/>
              <a:gdLst/>
              <a:ahLst/>
              <a:cxnLst/>
              <a:rect l="l" t="t" r="r" b="b"/>
              <a:pathLst>
                <a:path w="125477" h="905814">
                  <a:moveTo>
                    <a:pt x="0" y="0"/>
                  </a:moveTo>
                  <a:lnTo>
                    <a:pt x="125477" y="0"/>
                  </a:lnTo>
                  <a:lnTo>
                    <a:pt x="125477" y="905814"/>
                  </a:lnTo>
                  <a:lnTo>
                    <a:pt x="0" y="905814"/>
                  </a:lnTo>
                  <a:close/>
                </a:path>
              </a:pathLst>
            </a:custGeom>
            <a:solidFill>
              <a:srgbClr val="B3A66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812800" cy="8794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00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4324037" y="417744"/>
            <a:ext cx="9411063" cy="1536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59"/>
              </a:lnSpc>
              <a:spcBef>
                <a:spcPct val="0"/>
              </a:spcBef>
            </a:pPr>
            <a:r>
              <a:rPr lang="en-US" sz="8506">
                <a:solidFill>
                  <a:srgbClr val="FFFFFF"/>
                </a:solidFill>
                <a:latin typeface="Montserrat Classic"/>
              </a:rPr>
              <a:t>The case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3496238"/>
            <a:ext cx="16931306" cy="14905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31716" lvl="1" indent="-465858">
              <a:lnSpc>
                <a:spcPts val="6041"/>
              </a:lnSpc>
              <a:buFont typeface="Arial"/>
              <a:buChar char="•"/>
            </a:pPr>
            <a:r>
              <a:rPr lang="en-US" sz="4315">
                <a:solidFill>
                  <a:srgbClr val="B3A66F"/>
                </a:solidFill>
                <a:latin typeface="Open Sans Extra Bold"/>
              </a:rPr>
              <a:t>After seven years of negotiation, no deal was reached.</a:t>
            </a:r>
          </a:p>
          <a:p>
            <a:pPr>
              <a:lnSpc>
                <a:spcPts val="6041"/>
              </a:lnSpc>
            </a:pPr>
            <a:endParaRPr lang="en-US" sz="4315">
              <a:solidFill>
                <a:srgbClr val="B3A66F"/>
              </a:solidFill>
              <a:latin typeface="Open Sans Extra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028700" y="6529874"/>
            <a:ext cx="14185263" cy="7285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31716" lvl="1" indent="-465858">
              <a:lnSpc>
                <a:spcPts val="6041"/>
              </a:lnSpc>
              <a:buFont typeface="Arial"/>
              <a:buChar char="•"/>
            </a:pPr>
            <a:r>
              <a:rPr lang="en-US" sz="4315">
                <a:solidFill>
                  <a:srgbClr val="B3A66F"/>
                </a:solidFill>
                <a:latin typeface="Open Sans Extra Bold"/>
              </a:rPr>
              <a:t>In 2019, ICANN ruled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968382" y="7492859"/>
            <a:ext cx="15290918" cy="1765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744"/>
              </a:lnSpc>
            </a:pPr>
            <a:r>
              <a:rPr lang="en-US" sz="3162">
                <a:solidFill>
                  <a:srgbClr val="B3A66F"/>
                </a:solidFill>
                <a:latin typeface="Source Serif Pro"/>
              </a:rPr>
              <a:t>ICANN ruled in favor of the company, declaring that there is no public policy reason why the (dot)amazon domain application should not be allowed to proceed.</a:t>
            </a:r>
          </a:p>
          <a:p>
            <a:pPr algn="just">
              <a:lnSpc>
                <a:spcPts val="4744"/>
              </a:lnSpc>
              <a:spcBef>
                <a:spcPct val="0"/>
              </a:spcBef>
            </a:pPr>
            <a:endParaRPr lang="en-US" sz="3162">
              <a:solidFill>
                <a:srgbClr val="B3A66F"/>
              </a:solidFill>
              <a:latin typeface="Source Serif Pr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0000">
            <a:off x="2861648" y="-720625"/>
            <a:ext cx="12335840" cy="18516865"/>
            <a:chOff x="0" y="0"/>
            <a:chExt cx="603449" cy="90581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3449" cy="905814"/>
            </a:xfrm>
            <a:custGeom>
              <a:avLst/>
              <a:gdLst/>
              <a:ahLst/>
              <a:cxnLst/>
              <a:rect l="l" t="t" r="r" b="b"/>
              <a:pathLst>
                <a:path w="603449" h="905814">
                  <a:moveTo>
                    <a:pt x="0" y="0"/>
                  </a:moveTo>
                  <a:lnTo>
                    <a:pt x="603449" y="0"/>
                  </a:lnTo>
                  <a:lnTo>
                    <a:pt x="603449" y="905814"/>
                  </a:lnTo>
                  <a:lnTo>
                    <a:pt x="0" y="905814"/>
                  </a:lnTo>
                  <a:close/>
                </a:path>
              </a:pathLst>
            </a:custGeom>
            <a:solidFill>
              <a:srgbClr val="B3A66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812800" cy="8794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00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443237" y="110767"/>
            <a:ext cx="13401526" cy="19507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198"/>
              </a:lnSpc>
              <a:spcBef>
                <a:spcPct val="0"/>
              </a:spcBef>
            </a:pPr>
            <a:r>
              <a:rPr lang="en-US" sz="10798">
                <a:solidFill>
                  <a:srgbClr val="B3A66F"/>
                </a:solidFill>
                <a:latin typeface="Montserrat Classic"/>
              </a:rPr>
              <a:t>Sharing my opinion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61270" y="2932255"/>
            <a:ext cx="17536598" cy="68245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31716" lvl="1" indent="-465858" algn="ctr">
              <a:lnSpc>
                <a:spcPts val="6041"/>
              </a:lnSpc>
              <a:buFont typeface="Arial"/>
              <a:buChar char="•"/>
            </a:pPr>
            <a:r>
              <a:rPr lang="en-US" sz="4315">
                <a:solidFill>
                  <a:srgbClr val="FFFFFF"/>
                </a:solidFill>
                <a:latin typeface="Open Sans Light"/>
              </a:rPr>
              <a:t>The decision was wrong and there is a public policy interest in the case.     </a:t>
            </a:r>
          </a:p>
          <a:p>
            <a:pPr algn="ctr">
              <a:lnSpc>
                <a:spcPts val="6041"/>
              </a:lnSpc>
            </a:pPr>
            <a:r>
              <a:rPr lang="en-US" sz="4315">
                <a:solidFill>
                  <a:srgbClr val="FFFFFF"/>
                </a:solidFill>
                <a:latin typeface="Open Sans Light"/>
              </a:rPr>
              <a:t> </a:t>
            </a:r>
          </a:p>
          <a:p>
            <a:pPr marL="931716" lvl="1" indent="-465858" algn="ctr">
              <a:lnSpc>
                <a:spcPts val="6041"/>
              </a:lnSpc>
              <a:buFont typeface="Arial"/>
              <a:buChar char="•"/>
            </a:pPr>
            <a:r>
              <a:rPr lang="en-US" sz="4315">
                <a:solidFill>
                  <a:srgbClr val="FFFFFF"/>
                </a:solidFill>
                <a:latin typeface="Open Sans Light"/>
              </a:rPr>
              <a:t>For the company the control of the domain mean profitability, for the countries of South America it is about sovereignty.</a:t>
            </a:r>
          </a:p>
          <a:p>
            <a:pPr algn="ctr">
              <a:lnSpc>
                <a:spcPts val="6041"/>
              </a:lnSpc>
            </a:pPr>
            <a:endParaRPr lang="en-US" sz="4315">
              <a:solidFill>
                <a:srgbClr val="FFFFFF"/>
              </a:solidFill>
              <a:latin typeface="Open Sans Light"/>
            </a:endParaRPr>
          </a:p>
          <a:p>
            <a:pPr marL="931716" lvl="1" indent="-465858" algn="ctr">
              <a:lnSpc>
                <a:spcPts val="6041"/>
              </a:lnSpc>
              <a:buFont typeface="Arial"/>
              <a:buChar char="•"/>
            </a:pPr>
            <a:r>
              <a:rPr lang="en-US" sz="4315">
                <a:solidFill>
                  <a:srgbClr val="FFFFFF"/>
                </a:solidFill>
                <a:latin typeface="Open Sans Light"/>
              </a:rPr>
              <a:t>Although the Amazon rainforest was not a restricted geography area, the importance and size of the region make it possible to conclude that it should have been protected.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201418" y="110767"/>
            <a:ext cx="9885164" cy="19507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198"/>
              </a:lnSpc>
              <a:spcBef>
                <a:spcPct val="0"/>
              </a:spcBef>
            </a:pPr>
            <a:r>
              <a:rPr lang="en-US" sz="10798">
                <a:solidFill>
                  <a:srgbClr val="B3A66F"/>
                </a:solidFill>
                <a:latin typeface="Montserrat Classic"/>
              </a:rPr>
              <a:t>Public interest</a:t>
            </a:r>
          </a:p>
        </p:txBody>
      </p:sp>
      <p:grpSp>
        <p:nvGrpSpPr>
          <p:cNvPr id="3" name="Group 3"/>
          <p:cNvGrpSpPr/>
          <p:nvPr/>
        </p:nvGrpSpPr>
        <p:grpSpPr>
          <a:xfrm rot="5400000">
            <a:off x="2165858" y="2245391"/>
            <a:ext cx="1492613" cy="4576607"/>
            <a:chOff x="0" y="0"/>
            <a:chExt cx="73016" cy="22388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3016" cy="223880"/>
            </a:xfrm>
            <a:custGeom>
              <a:avLst/>
              <a:gdLst/>
              <a:ahLst/>
              <a:cxnLst/>
              <a:rect l="l" t="t" r="r" b="b"/>
              <a:pathLst>
                <a:path w="73016" h="223880">
                  <a:moveTo>
                    <a:pt x="0" y="0"/>
                  </a:moveTo>
                  <a:lnTo>
                    <a:pt x="73016" y="0"/>
                  </a:lnTo>
                  <a:lnTo>
                    <a:pt x="73016" y="223880"/>
                  </a:lnTo>
                  <a:lnTo>
                    <a:pt x="0" y="223880"/>
                  </a:lnTo>
                  <a:close/>
                </a:path>
              </a:pathLst>
            </a:custGeom>
            <a:solidFill>
              <a:srgbClr val="B3A66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812800" cy="8794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00"/>
                </a:lnSpc>
              </a:pPr>
              <a:endParaRPr/>
            </a:p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4790983" y="4257083"/>
            <a:ext cx="1317200" cy="553224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1386689" y="4021054"/>
            <a:ext cx="3050949" cy="730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67"/>
              </a:lnSpc>
              <a:spcBef>
                <a:spcPct val="0"/>
              </a:spcBef>
            </a:pPr>
            <a:r>
              <a:rPr lang="en-US" sz="4044">
                <a:solidFill>
                  <a:srgbClr val="FFFFFF"/>
                </a:solidFill>
                <a:latin typeface="Source Serif Pro"/>
              </a:rPr>
              <a:t>International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315296" y="3711189"/>
            <a:ext cx="11972704" cy="1596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87"/>
              </a:lnSpc>
              <a:spcBef>
                <a:spcPct val="0"/>
              </a:spcBef>
            </a:pPr>
            <a:r>
              <a:rPr lang="en-US" sz="2858">
                <a:solidFill>
                  <a:srgbClr val="B3A66F"/>
                </a:solidFill>
                <a:latin typeface="Open Sans Light Bold"/>
              </a:rPr>
              <a:t>A missed opportunity to contribute to the Sustainable Development Goals by raising awareness of issues related to climate change.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608080" y="7187497"/>
            <a:ext cx="10210169" cy="10531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87"/>
              </a:lnSpc>
              <a:spcBef>
                <a:spcPct val="0"/>
              </a:spcBef>
            </a:pPr>
            <a:r>
              <a:rPr lang="en-US" sz="2858" dirty="0">
                <a:solidFill>
                  <a:srgbClr val="B3A66F"/>
                </a:solidFill>
                <a:latin typeface="Open Sans Light Bold"/>
              </a:rPr>
              <a:t>Public function of the forest and its importance for the culture and population of the countries. </a:t>
            </a:r>
          </a:p>
        </p:txBody>
      </p:sp>
      <p:grpSp>
        <p:nvGrpSpPr>
          <p:cNvPr id="10" name="Group 10"/>
          <p:cNvGrpSpPr/>
          <p:nvPr/>
        </p:nvGrpSpPr>
        <p:grpSpPr>
          <a:xfrm rot="5400000">
            <a:off x="2165858" y="5463863"/>
            <a:ext cx="1492613" cy="4576607"/>
            <a:chOff x="0" y="0"/>
            <a:chExt cx="73016" cy="2238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73016" cy="223880"/>
            </a:xfrm>
            <a:custGeom>
              <a:avLst/>
              <a:gdLst/>
              <a:ahLst/>
              <a:cxnLst/>
              <a:rect l="l" t="t" r="r" b="b"/>
              <a:pathLst>
                <a:path w="73016" h="223880">
                  <a:moveTo>
                    <a:pt x="0" y="0"/>
                  </a:moveTo>
                  <a:lnTo>
                    <a:pt x="73016" y="0"/>
                  </a:lnTo>
                  <a:lnTo>
                    <a:pt x="73016" y="223880"/>
                  </a:lnTo>
                  <a:lnTo>
                    <a:pt x="0" y="223880"/>
                  </a:lnTo>
                  <a:close/>
                </a:path>
              </a:pathLst>
            </a:custGeom>
            <a:solidFill>
              <a:srgbClr val="B3A66F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66675"/>
              <a:ext cx="812800" cy="8794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00"/>
                </a:lnSpc>
              </a:pPr>
              <a:endParaRPr/>
            </a:p>
          </p:txBody>
        </p:sp>
      </p:grpSp>
      <p:pic>
        <p:nvPicPr>
          <p:cNvPr id="13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4790983" y="7475555"/>
            <a:ext cx="1317200" cy="553224"/>
          </a:xfrm>
          <a:prstGeom prst="rect">
            <a:avLst/>
          </a:prstGeom>
        </p:spPr>
      </p:pic>
      <p:sp>
        <p:nvSpPr>
          <p:cNvPr id="14" name="TextBox 14"/>
          <p:cNvSpPr txBox="1"/>
          <p:nvPr/>
        </p:nvSpPr>
        <p:spPr>
          <a:xfrm>
            <a:off x="1900348" y="7307554"/>
            <a:ext cx="2301070" cy="7822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067"/>
              </a:lnSpc>
              <a:spcBef>
                <a:spcPct val="0"/>
              </a:spcBef>
            </a:pPr>
            <a:r>
              <a:rPr lang="en-US" sz="4044" dirty="0">
                <a:solidFill>
                  <a:srgbClr val="FFFFFF"/>
                </a:solidFill>
                <a:latin typeface="Source Serif Pro"/>
              </a:rPr>
              <a:t>Regional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0000">
            <a:off x="7647204" y="-7647204"/>
            <a:ext cx="3041653" cy="18336061"/>
            <a:chOff x="0" y="0"/>
            <a:chExt cx="148793" cy="89697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8793" cy="896970"/>
            </a:xfrm>
            <a:custGeom>
              <a:avLst/>
              <a:gdLst/>
              <a:ahLst/>
              <a:cxnLst/>
              <a:rect l="l" t="t" r="r" b="b"/>
              <a:pathLst>
                <a:path w="148793" h="896970">
                  <a:moveTo>
                    <a:pt x="0" y="0"/>
                  </a:moveTo>
                  <a:lnTo>
                    <a:pt x="148793" y="0"/>
                  </a:lnTo>
                  <a:lnTo>
                    <a:pt x="148793" y="896970"/>
                  </a:lnTo>
                  <a:lnTo>
                    <a:pt x="0" y="896970"/>
                  </a:lnTo>
                  <a:close/>
                </a:path>
              </a:pathLst>
            </a:custGeom>
            <a:solidFill>
              <a:srgbClr val="B3A66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812800" cy="8794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00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023545" y="388283"/>
            <a:ext cx="8240911" cy="19507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198"/>
              </a:lnSpc>
              <a:spcBef>
                <a:spcPct val="0"/>
              </a:spcBef>
            </a:pPr>
            <a:r>
              <a:rPr lang="en-US" sz="10798">
                <a:solidFill>
                  <a:srgbClr val="FFFFFF"/>
                </a:solidFill>
                <a:latin typeface="Montserrat Classic"/>
              </a:rPr>
              <a:t>Conclusions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015388" y="4414914"/>
            <a:ext cx="14961893" cy="7285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31716" lvl="1" indent="-465858">
              <a:lnSpc>
                <a:spcPts val="6041"/>
              </a:lnSpc>
              <a:buFont typeface="Arial"/>
              <a:buChar char="•"/>
            </a:pPr>
            <a:r>
              <a:rPr lang="en-US" sz="4315">
                <a:solidFill>
                  <a:srgbClr val="B3A66F"/>
                </a:solidFill>
                <a:latin typeface="Open Sans Extra Bold"/>
              </a:rPr>
              <a:t>Is hard to find information and documentation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051368" y="7219950"/>
            <a:ext cx="14185263" cy="7285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31716" lvl="1" indent="-465858">
              <a:lnSpc>
                <a:spcPts val="6041"/>
              </a:lnSpc>
              <a:buFont typeface="Arial"/>
              <a:buChar char="•"/>
            </a:pPr>
            <a:r>
              <a:rPr lang="en-US" sz="4315">
                <a:solidFill>
                  <a:srgbClr val="B3A66F"/>
                </a:solidFill>
                <a:latin typeface="Open Sans Extra Bold"/>
              </a:rPr>
              <a:t>It was a Company x Country discussion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0000">
            <a:off x="5462660" y="-2652771"/>
            <a:ext cx="7362680" cy="18516863"/>
            <a:chOff x="0" y="0"/>
            <a:chExt cx="360170" cy="90581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60170" cy="905814"/>
            </a:xfrm>
            <a:custGeom>
              <a:avLst/>
              <a:gdLst/>
              <a:ahLst/>
              <a:cxnLst/>
              <a:rect l="l" t="t" r="r" b="b"/>
              <a:pathLst>
                <a:path w="360170" h="905814">
                  <a:moveTo>
                    <a:pt x="0" y="0"/>
                  </a:moveTo>
                  <a:lnTo>
                    <a:pt x="360170" y="0"/>
                  </a:lnTo>
                  <a:lnTo>
                    <a:pt x="360170" y="905814"/>
                  </a:lnTo>
                  <a:lnTo>
                    <a:pt x="0" y="905814"/>
                  </a:lnTo>
                  <a:close/>
                </a:path>
              </a:pathLst>
            </a:custGeom>
            <a:solidFill>
              <a:srgbClr val="B3A66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812800" cy="8794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00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397187" y="3587334"/>
            <a:ext cx="16862113" cy="60016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117428" lvl="1" indent="-558714">
              <a:lnSpc>
                <a:spcPts val="7763"/>
              </a:lnSpc>
              <a:spcBef>
                <a:spcPct val="0"/>
              </a:spcBef>
              <a:buFont typeface="Arial"/>
              <a:buChar char="•"/>
            </a:pPr>
            <a:r>
              <a:rPr lang="en-US" sz="5175" dirty="0">
                <a:solidFill>
                  <a:srgbClr val="FFFFFF"/>
                </a:solidFill>
                <a:latin typeface="Open Sans Light"/>
              </a:rPr>
              <a:t>Does this case display the regional and corporate dominance in the internet resources as a whole?</a:t>
            </a:r>
          </a:p>
          <a:p>
            <a:pPr>
              <a:lnSpc>
                <a:spcPts val="7763"/>
              </a:lnSpc>
              <a:spcBef>
                <a:spcPct val="0"/>
              </a:spcBef>
            </a:pPr>
            <a:endParaRPr lang="en-US" sz="5175" dirty="0">
              <a:solidFill>
                <a:srgbClr val="FFFFFF"/>
              </a:solidFill>
              <a:latin typeface="Open Sans Light"/>
            </a:endParaRPr>
          </a:p>
          <a:p>
            <a:pPr marL="1117428" lvl="1" indent="-558714">
              <a:lnSpc>
                <a:spcPts val="7763"/>
              </a:lnSpc>
              <a:buFont typeface="Arial"/>
              <a:buChar char="•"/>
            </a:pPr>
            <a:r>
              <a:rPr lang="en-US" sz="5175" dirty="0" smtClean="0">
                <a:solidFill>
                  <a:srgbClr val="FFFFFF"/>
                </a:solidFill>
                <a:latin typeface="Open Sans Light"/>
              </a:rPr>
              <a:t>Does ICANN </a:t>
            </a:r>
            <a:r>
              <a:rPr lang="en-US" sz="5175" dirty="0">
                <a:solidFill>
                  <a:srgbClr val="FFFFFF"/>
                </a:solidFill>
                <a:latin typeface="Open Sans Light"/>
              </a:rPr>
              <a:t>model works in a manner that agents feel that the process is fair and efficient, even when they lose?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016770" y="110767"/>
            <a:ext cx="14254460" cy="19507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198"/>
              </a:lnSpc>
              <a:spcBef>
                <a:spcPct val="0"/>
              </a:spcBef>
            </a:pPr>
            <a:r>
              <a:rPr lang="en-US" sz="10798">
                <a:solidFill>
                  <a:srgbClr val="B3A66F"/>
                </a:solidFill>
                <a:latin typeface="Montserrat Classic"/>
              </a:rPr>
              <a:t>Questions for debate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0000">
            <a:off x="4152901" y="-4152900"/>
            <a:ext cx="10287000" cy="18592802"/>
            <a:chOff x="0" y="0"/>
            <a:chExt cx="503223" cy="93690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03223" cy="936902"/>
            </a:xfrm>
            <a:custGeom>
              <a:avLst/>
              <a:gdLst/>
              <a:ahLst/>
              <a:cxnLst/>
              <a:rect l="l" t="t" r="r" b="b"/>
              <a:pathLst>
                <a:path w="503223" h="936902">
                  <a:moveTo>
                    <a:pt x="0" y="0"/>
                  </a:moveTo>
                  <a:lnTo>
                    <a:pt x="503223" y="0"/>
                  </a:lnTo>
                  <a:lnTo>
                    <a:pt x="503223" y="936902"/>
                  </a:lnTo>
                  <a:lnTo>
                    <a:pt x="0" y="936902"/>
                  </a:lnTo>
                  <a:close/>
                </a:path>
              </a:pathLst>
            </a:custGeom>
            <a:solidFill>
              <a:srgbClr val="B3A66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812800" cy="8794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00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524000" y="2783843"/>
            <a:ext cx="14123455" cy="36676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614"/>
              </a:lnSpc>
              <a:spcBef>
                <a:spcPct val="0"/>
              </a:spcBef>
            </a:pPr>
            <a:r>
              <a:rPr lang="en-US" sz="19076" dirty="0">
                <a:solidFill>
                  <a:srgbClr val="FFFFFF"/>
                </a:solidFill>
                <a:latin typeface="Montserrat Classic"/>
              </a:rPr>
              <a:t>Thank you!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19600" y="7466017"/>
            <a:ext cx="9553610" cy="910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102"/>
              </a:lnSpc>
              <a:spcBef>
                <a:spcPct val="0"/>
              </a:spcBef>
            </a:pPr>
            <a:r>
              <a:rPr lang="en-US" sz="4734" dirty="0">
                <a:solidFill>
                  <a:srgbClr val="FFFFFF"/>
                </a:solidFill>
                <a:latin typeface="Open Sans Light"/>
              </a:rPr>
              <a:t>carolinagomidearaujo@gmail.com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414</Words>
  <Application>Microsoft Office PowerPoint</Application>
  <PresentationFormat>Personalizar</PresentationFormat>
  <Paragraphs>68</Paragraphs>
  <Slides>12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20" baseType="lpstr">
      <vt:lpstr>Arial</vt:lpstr>
      <vt:lpstr>Calibri</vt:lpstr>
      <vt:lpstr>Open Sans Light Bold</vt:lpstr>
      <vt:lpstr>Open Sans Extra Bold</vt:lpstr>
      <vt:lpstr>Montserrat Classic</vt:lpstr>
      <vt:lpstr>Source Serif Pro</vt:lpstr>
      <vt:lpstr>Open Sans Light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(criada a partir do seu documento)</dc:title>
  <dc:creator>Carolina</dc:creator>
  <cp:lastModifiedBy>adicionar um autor</cp:lastModifiedBy>
  <cp:revision>5</cp:revision>
  <dcterms:created xsi:type="dcterms:W3CDTF">2006-08-16T00:00:00Z</dcterms:created>
  <dcterms:modified xsi:type="dcterms:W3CDTF">2023-03-08T18:38:33Z</dcterms:modified>
  <dc:identifier>DAFaxCBjN8A</dc:identifier>
</cp:coreProperties>
</file>